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8" r:id="rId3"/>
    <p:sldId id="273" r:id="rId4"/>
    <p:sldId id="260" r:id="rId5"/>
    <p:sldId id="261" r:id="rId6"/>
    <p:sldId id="262" r:id="rId7"/>
    <p:sldId id="270" r:id="rId8"/>
    <p:sldId id="268" r:id="rId9"/>
    <p:sldId id="267" r:id="rId10"/>
    <p:sldId id="263" r:id="rId11"/>
    <p:sldId id="266" r:id="rId12"/>
    <p:sldId id="264" r:id="rId13"/>
    <p:sldId id="265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71" autoAdjust="0"/>
  </p:normalViewPr>
  <p:slideViewPr>
    <p:cSldViewPr>
      <p:cViewPr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D2AA1-CE0D-41DD-BAE2-55398FCE79A3}" type="datetimeFigureOut">
              <a:rPr lang="ru-RU" smtClean="0"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02BEF-2142-4653-8484-C56BEB144AB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Гульсирень\Documents\кирәк тимәгез для тансылу\Фотолар\фото 2014 гаилә\DSC_62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3" t="8061" r="30397" b="20114"/>
          <a:stretch/>
        </p:blipFill>
        <p:spPr bwMode="auto">
          <a:xfrm>
            <a:off x="6588224" y="260761"/>
            <a:ext cx="2167492" cy="253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39700" y="429309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иректор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Степношенталинской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общеобразовательной школы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Алексеевского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управленческой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2016-2017 учебный год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Степношенталинская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ООШ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Камалова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Гульсирень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Сагитовна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94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Результаты мониторингового </a:t>
            </a:r>
            <a:r>
              <a:rPr lang="ru-RU" sz="2400" b="1" dirty="0"/>
              <a:t>исследования в рамках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РСОКО  </a:t>
            </a:r>
            <a:r>
              <a:rPr lang="ru-RU" sz="2400" b="1" dirty="0"/>
              <a:t>в 7,8 классах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8943297"/>
              </p:ext>
            </p:extLst>
          </p:nvPr>
        </p:nvGraphicFramePr>
        <p:xfrm>
          <a:off x="457200" y="1600200"/>
          <a:ext cx="8229600" cy="4106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624"/>
                <a:gridCol w="1728192"/>
                <a:gridCol w="1913384"/>
                <a:gridCol w="2057400"/>
              </a:tblGrid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52,50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9,38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38,18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58,33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33,75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37,50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Обществознание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50,79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участия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едином республиканском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тестировании</a:t>
            </a:r>
            <a:r>
              <a:rPr lang="ru-RU" sz="4800" b="1" dirty="0"/>
              <a:t/>
            </a:r>
            <a:br>
              <a:rPr lang="ru-RU" sz="4800" b="1" dirty="0"/>
            </a:br>
            <a:endParaRPr lang="ru-RU" sz="4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3942208"/>
              </p:ext>
            </p:extLst>
          </p:nvPr>
        </p:nvGraphicFramePr>
        <p:xfrm>
          <a:off x="457200" y="1600200"/>
          <a:ext cx="8229600" cy="260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4600"/>
                <a:gridCol w="1800200"/>
                <a:gridCol w="2057400"/>
                <a:gridCol w="2057400"/>
              </a:tblGrid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ФИО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Средний процент выполнения заданий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Оценка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9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Камалова Т.А.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 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Низамов К.Н.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Призеры и победители муниципального этапа республиканской олимпиады школьников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4661813"/>
              </p:ext>
            </p:extLst>
          </p:nvPr>
        </p:nvGraphicFramePr>
        <p:xfrm>
          <a:off x="539551" y="1600200"/>
          <a:ext cx="8147248" cy="3699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7"/>
                <a:gridCol w="864096"/>
                <a:gridCol w="2736304"/>
                <a:gridCol w="2242591"/>
              </a:tblGrid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ФИО ученика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Статус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Татарский язык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Камалова Т.А.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Камалова Н.А.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Валеева З.Н.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Призер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Магизов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М.Р.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Призер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республиканском этапе олимпиады школьников 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4644159"/>
              </p:ext>
            </p:extLst>
          </p:nvPr>
        </p:nvGraphicFramePr>
        <p:xfrm>
          <a:off x="539551" y="1600200"/>
          <a:ext cx="8147248" cy="3328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7"/>
                <a:gridCol w="1008112"/>
                <a:gridCol w="2417439"/>
                <a:gridCol w="2057400"/>
              </a:tblGrid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ФИО ученика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Статус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Татарский язык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Камалова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Т.А.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 участник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роблемы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над которыми необходимо проводить  целенаправленную работу: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-повышение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участия учащихся в предметных олимпиадах;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педагогов к участию в НПК;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участие учителей в конкурсах педагогического мастерства;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-обобщение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распространение передового педагогического опыта;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образовательного процесса при использовании информационных технологий.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356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Показатели </a:t>
            </a:r>
            <a:r>
              <a:rPr lang="ru-RU" sz="2400" b="1" dirty="0">
                <a:latin typeface="Times New Roman" panose="02020603050405020304" pitchFamily="18" charset="0"/>
                <a:cs typeface="Times New Roman" pitchFamily="18" charset="0"/>
              </a:rPr>
              <a:t>успеваемости за 2016-2017 учебный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год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itchFamily="18" charset="0"/>
              </a:rPr>
              <a:t>3-9  классов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8557239"/>
              </p:ext>
            </p:extLst>
          </p:nvPr>
        </p:nvGraphicFramePr>
        <p:xfrm>
          <a:off x="457200" y="1600200"/>
          <a:ext cx="8229600" cy="4830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учащихся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Успевае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мость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в 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 в %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5(отл.)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 и 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3-4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57,14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66.67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5-9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95,45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63,64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92088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успеваемости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2016-17 учеб. год по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1022849"/>
              </p:ext>
            </p:extLst>
          </p:nvPr>
        </p:nvGraphicFramePr>
        <p:xfrm>
          <a:off x="827584" y="620688"/>
          <a:ext cx="7560840" cy="5654985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864096"/>
                <a:gridCol w="2736304"/>
                <a:gridCol w="1944216"/>
                <a:gridCol w="2016224"/>
              </a:tblGrid>
              <a:tr h="3087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№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Предмет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50">
                          <a:effectLst/>
                        </a:rPr>
                        <a:t>Качество в %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50" dirty="0">
                          <a:effectLst/>
                        </a:rPr>
                        <a:t>Успеваемость в %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>
                    <a:solidFill>
                      <a:schemeClr val="accent5"/>
                    </a:solidFill>
                  </a:tcPr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Русский  язык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68,97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96,55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Математика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65,52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96,58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3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Обществознание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80,91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95,45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4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Биология 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72,73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95,45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5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Татарский язык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79,31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100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6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История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71,82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95,45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7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География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81,82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95,45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8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Английский язык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72,41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96,55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Физика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86,67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93,33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10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Информатика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77,78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88,89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11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Литература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90,91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95,45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12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Литературное чтение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71,43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100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13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Искусство(ИЗО)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100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14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Искусство(музыка)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100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15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Литературное чтение (тат.)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85,71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100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16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Музыка и ИЗО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88,89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17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ОБЖ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18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Окружающий мир и ОБЖ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71,43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19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Татарская литература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90,91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20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Татарский язык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79,31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21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Физика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86,67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93,33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22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Химия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77,78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88,89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23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Технология(труд)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100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  <a:tr h="21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24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Физическая культура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96,55</a:t>
                      </a:r>
                      <a:endParaRPr lang="ru-RU" sz="13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</a:rPr>
                        <a:t>100</a:t>
                      </a:r>
                      <a:endParaRPr lang="ru-RU" sz="13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3" marR="5679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40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ВПР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класс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5355330"/>
              </p:ext>
            </p:extLst>
          </p:nvPr>
        </p:nvGraphicFramePr>
        <p:xfrm>
          <a:off x="457200" y="1600200"/>
          <a:ext cx="8229673" cy="3520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520"/>
                <a:gridCol w="936104"/>
                <a:gridCol w="792088"/>
                <a:gridCol w="864096"/>
                <a:gridCol w="864096"/>
                <a:gridCol w="864096"/>
                <a:gridCol w="1152128"/>
                <a:gridCol w="1162545"/>
              </a:tblGrid>
              <a:tr h="48852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Количество уч-ся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Распределение групп </a:t>
                      </a:r>
                      <a:endParaRPr lang="ru-RU" sz="18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баллов</a:t>
                      </a:r>
                      <a:r>
                        <a:rPr lang="ru-RU" sz="18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в 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Средняя оценка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(средний процент)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</a:tr>
              <a:tr h="4885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32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</a:tr>
              <a:tr h="488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</a:tr>
              <a:tr h="554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Окружающий мир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91" marR="66991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ВПР  5 </a:t>
            </a:r>
            <a:r>
              <a:rPr lang="ru-RU" sz="2400" b="1" dirty="0"/>
              <a:t>класс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343816"/>
              </p:ext>
            </p:extLst>
          </p:nvPr>
        </p:nvGraphicFramePr>
        <p:xfrm>
          <a:off x="323529" y="1600200"/>
          <a:ext cx="8363272" cy="4602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59"/>
                <a:gridCol w="1368152"/>
                <a:gridCol w="864096"/>
                <a:gridCol w="864096"/>
                <a:gridCol w="1008112"/>
                <a:gridCol w="864096"/>
                <a:gridCol w="1040161"/>
                <a:gridCol w="914400"/>
              </a:tblGrid>
              <a:tr h="37084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Количество уч-ся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Распределение групп баллов в %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Средняя оценка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Качество (средний процент)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79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4,5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Мониторинговое </a:t>
            </a:r>
            <a:r>
              <a:rPr lang="ru-RU" sz="2400" b="1" dirty="0"/>
              <a:t>исследование по иностранному  (английский) 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татарскому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языку 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6131901"/>
              </p:ext>
            </p:extLst>
          </p:nvPr>
        </p:nvGraphicFramePr>
        <p:xfrm>
          <a:off x="457200" y="1600200"/>
          <a:ext cx="8229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Количество учащихся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Процент выполнения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Английский язык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56%, 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76300" algn="ctr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79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%;	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Татарский язык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56%, 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79%;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Результаты экзаменов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2016-2017 учебный год</a:t>
            </a:r>
            <a:endParaRPr lang="ru-RU" sz="4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6339454"/>
              </p:ext>
            </p:extLst>
          </p:nvPr>
        </p:nvGraphicFramePr>
        <p:xfrm>
          <a:off x="467544" y="1268760"/>
          <a:ext cx="8229599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224136"/>
                <a:gridCol w="1152128"/>
                <a:gridCol w="1152128"/>
                <a:gridCol w="1053749"/>
                <a:gridCol w="1175657"/>
                <a:gridCol w="1175657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Количество учащихся, сдавших экзамен по данному предмету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Число уч-ся, сдавших на: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«4»и «5» в % от общего числа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учащихся,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сдавших экзамен по данному предмету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«5»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«4»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«3»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«2»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37795" algn="l"/>
                          <a:tab pos="788670" algn="ctr"/>
                        </a:tabLs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Русский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язык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37795" algn="l"/>
                          <a:tab pos="788670" algn="ctr"/>
                        </a:tabLs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37795" algn="l"/>
                          <a:tab pos="788670" algn="ctr"/>
                        </a:tabLs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Татарский язык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экзаменов за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2016-2017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учебный год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3894461"/>
              </p:ext>
            </p:extLst>
          </p:nvPr>
        </p:nvGraphicFramePr>
        <p:xfrm>
          <a:off x="467544" y="1268760"/>
          <a:ext cx="8229600" cy="5239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6568"/>
                <a:gridCol w="1440160"/>
                <a:gridCol w="1512168"/>
                <a:gridCol w="1604784"/>
                <a:gridCol w="164592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Количество учащихся в классе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Количество учащихся, сдавших экзамен по данному предмету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Средняя оценка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19,7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Татарский язык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95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Обществознание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Результаты ОГЭ  за 4 года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6960622"/>
              </p:ext>
            </p:extLst>
          </p:nvPr>
        </p:nvGraphicFramePr>
        <p:xfrm>
          <a:off x="457200" y="1600200"/>
          <a:ext cx="8229600" cy="354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4440"/>
                <a:gridCol w="1868760"/>
                <a:gridCol w="1371600"/>
                <a:gridCol w="1371600"/>
                <a:gridCol w="1371600"/>
                <a:gridCol w="1371600"/>
              </a:tblGrid>
              <a:tr h="37084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                      Средняя  оценка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2013-2014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2014-2015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2015-2016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2016-2017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Русский  язык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4.5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3.5       -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3.3    -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0870" algn="ctr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4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+	</a:t>
                      </a: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0870" algn="ctr"/>
                        </a:tabLs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4.8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3.75     -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      +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3.25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4.25    +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3.7    -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Биология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3.3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</TotalTime>
  <Words>747</Words>
  <Application>Microsoft Office PowerPoint</Application>
  <PresentationFormat>Экран (4:3)</PresentationFormat>
  <Paragraphs>493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 Показатели успеваемости за 2016-2017 учебный год  3-9  классов </vt:lpstr>
      <vt:lpstr>Показатели успеваемости за 2016-17 учеб. год по предметам </vt:lpstr>
      <vt:lpstr>ВПР 4 класс </vt:lpstr>
      <vt:lpstr>ВПР  5 класс </vt:lpstr>
      <vt:lpstr>Мониторинговое исследование по иностранному  (английский) и татарскому языку  </vt:lpstr>
      <vt:lpstr>Результаты экзаменов за 2016-2017 учебный год</vt:lpstr>
      <vt:lpstr> Результаты экзаменов за 2016-2017 учебный год</vt:lpstr>
      <vt:lpstr>Результаты ОГЭ  за 4 года</vt:lpstr>
      <vt:lpstr>Результаты мониторингового исследования в рамках  РСОКО  в 7,8 классах </vt:lpstr>
      <vt:lpstr>Результаты участия в едином республиканском тестировании </vt:lpstr>
      <vt:lpstr>Призеры и победители муниципального этапа республиканской олимпиады школьников </vt:lpstr>
      <vt:lpstr>Участие в республиканском этапе олимпиады школьников  </vt:lpstr>
      <vt:lpstr>Проблемы, над которыми необходимо проводить  целенаправленную работу: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Нептун</dc:creator>
  <cp:lastModifiedBy>Гульсирень</cp:lastModifiedBy>
  <cp:revision>29</cp:revision>
  <dcterms:created xsi:type="dcterms:W3CDTF">2017-08-17T08:48:01Z</dcterms:created>
  <dcterms:modified xsi:type="dcterms:W3CDTF">2017-08-17T21:18:44Z</dcterms:modified>
</cp:coreProperties>
</file>